
<file path=[Content_Types].xml><?xml version="1.0" encoding="utf-8"?>
<Types xmlns="http://schemas.openxmlformats.org/package/2006/content-types">
  <Default Extension="fntdata" ContentType="application/x-fontdata"/>
  <Default Extension="jfif" ContentType="image/jpeg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7"/>
  </p:notesMasterIdLst>
  <p:sldIdLst>
    <p:sldId id="256" r:id="rId2"/>
    <p:sldId id="272" r:id="rId3"/>
    <p:sldId id="257" r:id="rId4"/>
    <p:sldId id="258" r:id="rId5"/>
    <p:sldId id="271" r:id="rId6"/>
    <p:sldId id="259" r:id="rId7"/>
    <p:sldId id="260" r:id="rId8"/>
    <p:sldId id="262" r:id="rId9"/>
    <p:sldId id="263" r:id="rId10"/>
    <p:sldId id="264" r:id="rId11"/>
    <p:sldId id="273" r:id="rId12"/>
    <p:sldId id="274" r:id="rId13"/>
    <p:sldId id="261" r:id="rId14"/>
    <p:sldId id="267" r:id="rId15"/>
    <p:sldId id="270" r:id="rId16"/>
  </p:sldIdLst>
  <p:sldSz cx="18288000" cy="10287000"/>
  <p:notesSz cx="6858000" cy="9144000"/>
  <p:embeddedFontLst>
    <p:embeddedFont>
      <p:font typeface="Anton" pitchFamily="2" charset="0"/>
      <p:regular r:id="rId18"/>
    </p:embeddedFont>
    <p:embeddedFont>
      <p:font typeface="Raleway" pitchFamily="2" charset="0"/>
      <p:regular r:id="rId19"/>
      <p:bold r:id="rId20"/>
      <p:italic r:id="rId21"/>
      <p:boldItalic r:id="rId22"/>
    </p:embeddedFont>
    <p:embeddedFont>
      <p:font typeface="Raleway Bold" panose="020B0604020202020204" charset="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5" autoAdjust="0"/>
    <p:restoredTop sz="91969" autoAdjust="0"/>
  </p:normalViewPr>
  <p:slideViewPr>
    <p:cSldViewPr>
      <p:cViewPr>
        <p:scale>
          <a:sx n="39" d="100"/>
          <a:sy n="39" d="100"/>
        </p:scale>
        <p:origin x="940" y="3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59" d="100"/>
          <a:sy n="59" d="100"/>
        </p:scale>
        <p:origin x="3346" y="77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BB8683-CDCB-4FDD-B2D4-45570321EDF8}" type="datetimeFigureOut">
              <a:rPr lang="en-US" smtClean="0"/>
              <a:t>4/8/2025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1B48E7-066C-4069-8E42-B11B745F9D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5054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1B48E7-066C-4069-8E42-B11B745F9DE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0097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push dir="u"/>
  </p:transition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jf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3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180321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648200" y="723900"/>
            <a:ext cx="9144000" cy="8229600"/>
          </a:xfrm>
          <a:custGeom>
            <a:avLst/>
            <a:gdLst/>
            <a:ahLst/>
            <a:cxnLst/>
            <a:rect l="l" t="t" r="r" b="b"/>
            <a:pathLst>
              <a:path w="9782585" h="8229600">
                <a:moveTo>
                  <a:pt x="0" y="0"/>
                </a:moveTo>
                <a:lnTo>
                  <a:pt x="9782586" y="0"/>
                </a:lnTo>
                <a:lnTo>
                  <a:pt x="978258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6813855" y="9068185"/>
            <a:ext cx="445445" cy="445445"/>
          </a:xfrm>
          <a:custGeom>
            <a:avLst/>
            <a:gdLst/>
            <a:ahLst/>
            <a:cxnLst/>
            <a:rect l="l" t="t" r="r" b="b"/>
            <a:pathLst>
              <a:path w="445445" h="445445">
                <a:moveTo>
                  <a:pt x="0" y="0"/>
                </a:moveTo>
                <a:lnTo>
                  <a:pt x="445445" y="0"/>
                </a:lnTo>
                <a:lnTo>
                  <a:pt x="445445" y="445444"/>
                </a:lnTo>
                <a:lnTo>
                  <a:pt x="0" y="44544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3962401" y="1790700"/>
            <a:ext cx="10665420" cy="24063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2526"/>
              </a:lnSpc>
              <a:spcBef>
                <a:spcPct val="0"/>
              </a:spcBef>
            </a:pPr>
            <a:r>
              <a:rPr lang="en-US" sz="7200" dirty="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OBJECT DETECTION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248401" y="4686300"/>
            <a:ext cx="5689466" cy="12568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125"/>
              </a:lnSpc>
              <a:spcBef>
                <a:spcPct val="0"/>
              </a:spcBef>
            </a:pPr>
            <a:r>
              <a:rPr lang="en-US" sz="3660" spc="1973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Using YOLO Model</a:t>
            </a:r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E712E1F1-68B7-4BD8-9690-BE600AAF8374}"/>
              </a:ext>
            </a:extLst>
          </p:cNvPr>
          <p:cNvSpPr/>
          <p:nvPr/>
        </p:nvSpPr>
        <p:spPr>
          <a:xfrm>
            <a:off x="15163800" y="723900"/>
            <a:ext cx="3014930" cy="3261785"/>
          </a:xfrm>
          <a:custGeom>
            <a:avLst/>
            <a:gdLst/>
            <a:ahLst/>
            <a:cxnLst/>
            <a:rect l="l" t="t" r="r" b="b"/>
            <a:pathLst>
              <a:path w="4383276" h="4114800">
                <a:moveTo>
                  <a:pt x="0" y="0"/>
                </a:moveTo>
                <a:lnTo>
                  <a:pt x="4383275" y="0"/>
                </a:lnTo>
                <a:lnTo>
                  <a:pt x="438327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F5C41BC-7FE4-4936-A77E-999E6F6E290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6438900"/>
            <a:ext cx="3770722" cy="36576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1C82ECB-A479-4C8A-8291-09012F6B8A66}"/>
              </a:ext>
            </a:extLst>
          </p:cNvPr>
          <p:cNvSpPr txBox="1"/>
          <p:nvPr/>
        </p:nvSpPr>
        <p:spPr>
          <a:xfrm>
            <a:off x="4572000" y="4957177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25A812E-F7D2-4492-BCDB-238292E3577C}"/>
              </a:ext>
            </a:extLst>
          </p:cNvPr>
          <p:cNvSpPr txBox="1"/>
          <p:nvPr/>
        </p:nvSpPr>
        <p:spPr>
          <a:xfrm>
            <a:off x="4572000" y="4957177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180321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16813855" y="9068185"/>
            <a:ext cx="445445" cy="445445"/>
          </a:xfrm>
          <a:custGeom>
            <a:avLst/>
            <a:gdLst/>
            <a:ahLst/>
            <a:cxnLst/>
            <a:rect l="l" t="t" r="r" b="b"/>
            <a:pathLst>
              <a:path w="445445" h="445445">
                <a:moveTo>
                  <a:pt x="0" y="0"/>
                </a:moveTo>
                <a:lnTo>
                  <a:pt x="445445" y="0"/>
                </a:lnTo>
                <a:lnTo>
                  <a:pt x="445445" y="445444"/>
                </a:lnTo>
                <a:lnTo>
                  <a:pt x="0" y="4454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609600" y="571500"/>
            <a:ext cx="9601200" cy="7694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US" sz="5000" dirty="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RESULTS AND PERFORMANCE METRICS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57200" y="2095500"/>
            <a:ext cx="7195299" cy="8126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289"/>
              </a:lnSpc>
              <a:spcBef>
                <a:spcPct val="0"/>
              </a:spcBef>
            </a:pPr>
            <a:r>
              <a:rPr lang="en-US" sz="2349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 </a:t>
            </a:r>
          </a:p>
          <a:p>
            <a:pPr algn="l">
              <a:lnSpc>
                <a:spcPts val="3289"/>
              </a:lnSpc>
              <a:spcBef>
                <a:spcPct val="0"/>
              </a:spcBef>
            </a:pPr>
            <a:r>
              <a:rPr lang="en-US" sz="2349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 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8517D95-60DD-4616-8398-9ED4CCB24E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3000" y="3086100"/>
            <a:ext cx="8572500" cy="554355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9985641-2E14-4E13-A9A0-26AA882665E5}"/>
              </a:ext>
            </a:extLst>
          </p:cNvPr>
          <p:cNvSpPr txBox="1"/>
          <p:nvPr/>
        </p:nvSpPr>
        <p:spPr>
          <a:xfrm>
            <a:off x="304800" y="1943101"/>
            <a:ext cx="7162800" cy="72943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Precision: 62.2% → Measures how many detected objects are correct.</a:t>
            </a:r>
          </a:p>
          <a:p>
            <a:endParaRPr 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Recall: 46% → Measures how many actual objects were detected.</a:t>
            </a:r>
          </a:p>
          <a:p>
            <a:endParaRPr 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mAP@0.5: ~50.5% → Mean Average Precision at </a:t>
            </a:r>
            <a:r>
              <a:rPr lang="en-US" sz="3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IoU</a:t>
            </a:r>
            <a:r>
              <a:rPr lang="en-US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=0.5 (moderate detection performance).</a:t>
            </a:r>
          </a:p>
          <a:p>
            <a:endParaRPr 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mAP@0.5-0.95: ~34% → Stricter </a:t>
            </a:r>
            <a:r>
              <a:rPr lang="en-US" sz="3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IoU</a:t>
            </a:r>
            <a:r>
              <a:rPr lang="en-US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threshold, resulting in lower performance.</a:t>
            </a:r>
          </a:p>
        </p:txBody>
      </p:sp>
    </p:spTree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180321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8382000" y="5981700"/>
            <a:ext cx="10241375" cy="4419600"/>
          </a:xfrm>
          <a:custGeom>
            <a:avLst/>
            <a:gdLst/>
            <a:ahLst/>
            <a:cxnLst/>
            <a:rect l="l" t="t" r="r" b="b"/>
            <a:pathLst>
              <a:path w="13053848" h="8229600">
                <a:moveTo>
                  <a:pt x="0" y="0"/>
                </a:moveTo>
                <a:lnTo>
                  <a:pt x="13053848" y="0"/>
                </a:lnTo>
                <a:lnTo>
                  <a:pt x="1305384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6813855" y="9068185"/>
            <a:ext cx="445445" cy="445445"/>
          </a:xfrm>
          <a:custGeom>
            <a:avLst/>
            <a:gdLst/>
            <a:ahLst/>
            <a:cxnLst/>
            <a:rect l="l" t="t" r="r" b="b"/>
            <a:pathLst>
              <a:path w="445445" h="445445">
                <a:moveTo>
                  <a:pt x="0" y="0"/>
                </a:moveTo>
                <a:lnTo>
                  <a:pt x="445445" y="0"/>
                </a:lnTo>
                <a:lnTo>
                  <a:pt x="445445" y="445444"/>
                </a:lnTo>
                <a:lnTo>
                  <a:pt x="0" y="4454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381001" y="495301"/>
            <a:ext cx="5410199" cy="13550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2239"/>
              </a:lnSpc>
            </a:pPr>
            <a:r>
              <a:rPr lang="en-US" sz="5400" dirty="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USER INTERFACE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5105400" y="585355"/>
            <a:ext cx="9296400" cy="9677400"/>
            <a:chOff x="0" y="0"/>
            <a:chExt cx="1075976" cy="18799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075976" cy="187996"/>
            </a:xfrm>
            <a:custGeom>
              <a:avLst/>
              <a:gdLst/>
              <a:ahLst/>
              <a:cxnLst/>
              <a:rect l="l" t="t" r="r" b="b"/>
              <a:pathLst>
                <a:path w="1075976" h="187996">
                  <a:moveTo>
                    <a:pt x="0" y="0"/>
                  </a:moveTo>
                  <a:lnTo>
                    <a:pt x="1075976" y="0"/>
                  </a:lnTo>
                  <a:lnTo>
                    <a:pt x="1075976" y="187996"/>
                  </a:lnTo>
                  <a:lnTo>
                    <a:pt x="0" y="187996"/>
                  </a:lnTo>
                  <a:close/>
                </a:path>
              </a:pathLst>
            </a:custGeom>
            <a:gradFill rotWithShape="1">
              <a:gsLst>
                <a:gs pos="0">
                  <a:srgbClr val="365E93">
                    <a:alpha val="56000"/>
                  </a:srgbClr>
                </a:gs>
                <a:gs pos="100000">
                  <a:srgbClr val="AF2BA5">
                    <a:alpha val="56000"/>
                  </a:srgbClr>
                </a:gs>
              </a:gsLst>
              <a:lin ang="0"/>
            </a:gradFill>
          </p:spPr>
          <p:txBody>
            <a:bodyPr/>
            <a:lstStyle/>
            <a:p>
              <a:r>
                <a:rPr lang="en-US" dirty="0"/>
                <a:t>  </a:t>
              </a:r>
            </a:p>
            <a:p>
              <a:r>
                <a:rPr lang="en-US" dirty="0"/>
                <a:t>     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075976" cy="2260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76A8CB0B-10C2-407C-9AF2-FE6082442216}"/>
              </a:ext>
            </a:extLst>
          </p:cNvPr>
          <p:cNvSpPr txBox="1"/>
          <p:nvPr/>
        </p:nvSpPr>
        <p:spPr>
          <a:xfrm>
            <a:off x="5486400" y="923270"/>
            <a:ext cx="8170716" cy="88947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Designed an interactive and user-friendly UI using </a:t>
            </a:r>
            <a:r>
              <a:rPr lang="en-US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Streamlit</a:t>
            </a:r>
            <a:endParaRPr lang="en-US" sz="2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Allows users to select the model type: Detection or Segmentation</a:t>
            </a:r>
          </a:p>
          <a:p>
            <a:endParaRPr lang="en-US" sz="2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Provides real-time visualization of input and detected objects</a:t>
            </a:r>
          </a:p>
          <a:p>
            <a:endParaRPr lang="en-US" sz="2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Includes detection controls like confidence threshold adjustment</a:t>
            </a:r>
          </a:p>
          <a:p>
            <a:endParaRPr lang="en-US" sz="2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Supports multiple input modes: Image, Video, and Webcam</a:t>
            </a:r>
          </a:p>
          <a:p>
            <a:endParaRPr lang="en-US" sz="2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Implements analytics and settings panel for advanced customization</a:t>
            </a:r>
          </a:p>
          <a:p>
            <a:endParaRPr lang="en-US" sz="2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Enables seamless file uploads with a drag-and-drop feature</a:t>
            </a:r>
          </a:p>
          <a:p>
            <a:endParaRPr lang="en-US" sz="2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Optimized for smooth and efficient user experience</a:t>
            </a:r>
          </a:p>
        </p:txBody>
      </p:sp>
    </p:spTree>
    <p:extLst>
      <p:ext uri="{BB962C8B-B14F-4D97-AF65-F5344CB8AC3E}">
        <p14:creationId xmlns:p14="http://schemas.microsoft.com/office/powerpoint/2010/main" val="2085186311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180321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>
            <a:off x="16813855" y="9068185"/>
            <a:ext cx="445445" cy="445445"/>
          </a:xfrm>
          <a:custGeom>
            <a:avLst/>
            <a:gdLst/>
            <a:ahLst/>
            <a:cxnLst/>
            <a:rect l="l" t="t" r="r" b="b"/>
            <a:pathLst>
              <a:path w="445445" h="445445">
                <a:moveTo>
                  <a:pt x="0" y="0"/>
                </a:moveTo>
                <a:lnTo>
                  <a:pt x="445445" y="0"/>
                </a:lnTo>
                <a:lnTo>
                  <a:pt x="445445" y="445444"/>
                </a:lnTo>
                <a:lnTo>
                  <a:pt x="0" y="4454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E5A257F-2A05-4EED-9C08-FDD4CCDFC7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336738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180321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16813855" y="9068185"/>
            <a:ext cx="445445" cy="445445"/>
          </a:xfrm>
          <a:custGeom>
            <a:avLst/>
            <a:gdLst/>
            <a:ahLst/>
            <a:cxnLst/>
            <a:rect l="l" t="t" r="r" b="b"/>
            <a:pathLst>
              <a:path w="445445" h="445445">
                <a:moveTo>
                  <a:pt x="0" y="0"/>
                </a:moveTo>
                <a:lnTo>
                  <a:pt x="445445" y="0"/>
                </a:lnTo>
                <a:lnTo>
                  <a:pt x="445445" y="445444"/>
                </a:lnTo>
                <a:lnTo>
                  <a:pt x="0" y="4454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457200" y="952500"/>
            <a:ext cx="6248400" cy="6096000"/>
            <a:chOff x="0" y="0"/>
            <a:chExt cx="1165743" cy="73995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165743" cy="739951"/>
            </a:xfrm>
            <a:custGeom>
              <a:avLst/>
              <a:gdLst/>
              <a:ahLst/>
              <a:cxnLst/>
              <a:rect l="l" t="t" r="r" b="b"/>
              <a:pathLst>
                <a:path w="1165743" h="739951">
                  <a:moveTo>
                    <a:pt x="0" y="0"/>
                  </a:moveTo>
                  <a:lnTo>
                    <a:pt x="1165743" y="0"/>
                  </a:lnTo>
                  <a:lnTo>
                    <a:pt x="1165743" y="739951"/>
                  </a:lnTo>
                  <a:lnTo>
                    <a:pt x="0" y="739951"/>
                  </a:lnTo>
                  <a:close/>
                </a:path>
              </a:pathLst>
            </a:custGeom>
            <a:blipFill>
              <a:blip r:embed="rId4"/>
              <a:stretch>
                <a:fillRect t="-2514" b="-2514"/>
              </a:stretch>
            </a:blipFill>
          </p:spPr>
        </p:sp>
      </p:grpSp>
      <p:sp>
        <p:nvSpPr>
          <p:cNvPr id="10" name="TextBox 10"/>
          <p:cNvSpPr txBox="1"/>
          <p:nvPr/>
        </p:nvSpPr>
        <p:spPr>
          <a:xfrm>
            <a:off x="7239000" y="419101"/>
            <a:ext cx="9387873" cy="16950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5720"/>
              </a:lnSpc>
              <a:spcBef>
                <a:spcPct val="0"/>
              </a:spcBef>
            </a:pPr>
            <a:r>
              <a:rPr lang="en-US" sz="5500" dirty="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CHALLENGES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086601" y="2171700"/>
            <a:ext cx="9949978" cy="63126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289"/>
              </a:lnSpc>
              <a:spcBef>
                <a:spcPct val="0"/>
              </a:spcBef>
            </a:pPr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Dataset Complexity: Handling diverse object categories in the COCO 2017 dataset and ensuring annotation accuracy.</a:t>
            </a:r>
          </a:p>
          <a:p>
            <a:pPr algn="l">
              <a:lnSpc>
                <a:spcPts val="3289"/>
              </a:lnSpc>
              <a:spcBef>
                <a:spcPct val="0"/>
              </a:spcBef>
            </a:pPr>
            <a:endParaRPr lang="en-US" sz="2400" b="1" dirty="0">
              <a:solidFill>
                <a:schemeClr val="bg1"/>
              </a:solidFill>
              <a:latin typeface="Times New Roman" panose="02020603050405020304" pitchFamily="18" charset="0"/>
              <a:ea typeface="Raleway"/>
              <a:cs typeface="Times New Roman" panose="02020603050405020304" pitchFamily="18" charset="0"/>
              <a:sym typeface="Raleway"/>
            </a:endParaRPr>
          </a:p>
          <a:p>
            <a:pPr algn="l">
              <a:lnSpc>
                <a:spcPts val="3289"/>
              </a:lnSpc>
              <a:spcBef>
                <a:spcPct val="0"/>
              </a:spcBef>
            </a:pPr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Model Performance Limitations: Precision (62.2%) and recall (46%) indicate scope for improvement, with a lower mAP@0.5-0.95 (~34%).</a:t>
            </a:r>
          </a:p>
          <a:p>
            <a:pPr algn="l">
              <a:lnSpc>
                <a:spcPts val="3289"/>
              </a:lnSpc>
              <a:spcBef>
                <a:spcPct val="0"/>
              </a:spcBef>
            </a:pPr>
            <a:endParaRPr lang="en-US" sz="2400" b="1" dirty="0">
              <a:solidFill>
                <a:schemeClr val="bg1"/>
              </a:solidFill>
              <a:latin typeface="Times New Roman" panose="02020603050405020304" pitchFamily="18" charset="0"/>
              <a:ea typeface="Raleway"/>
              <a:cs typeface="Times New Roman" panose="02020603050405020304" pitchFamily="18" charset="0"/>
              <a:sym typeface="Raleway"/>
            </a:endParaRPr>
          </a:p>
          <a:p>
            <a:pPr algn="l">
              <a:lnSpc>
                <a:spcPts val="3289"/>
              </a:lnSpc>
              <a:spcBef>
                <a:spcPct val="0"/>
              </a:spcBef>
            </a:pPr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Real-Time Processing Challenges: High computational requirements for real-time inference, necessitating GPU acceleration.</a:t>
            </a:r>
          </a:p>
          <a:p>
            <a:pPr algn="l">
              <a:lnSpc>
                <a:spcPts val="3289"/>
              </a:lnSpc>
              <a:spcBef>
                <a:spcPct val="0"/>
              </a:spcBef>
            </a:pPr>
            <a:endParaRPr lang="en-US" sz="2400" b="1" dirty="0">
              <a:solidFill>
                <a:schemeClr val="bg1"/>
              </a:solidFill>
              <a:latin typeface="Times New Roman" panose="02020603050405020304" pitchFamily="18" charset="0"/>
              <a:ea typeface="Raleway"/>
              <a:cs typeface="Times New Roman" panose="02020603050405020304" pitchFamily="18" charset="0"/>
              <a:sym typeface="Raleway"/>
            </a:endParaRPr>
          </a:p>
          <a:p>
            <a:pPr algn="l">
              <a:lnSpc>
                <a:spcPts val="3289"/>
              </a:lnSpc>
              <a:spcBef>
                <a:spcPct val="0"/>
              </a:spcBef>
            </a:pPr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Handling Occlusion &amp; Small Objects: Difficulty in detecting objects in cluttered backgrounds, with performance drops for small or partially visible objects.</a:t>
            </a:r>
          </a:p>
          <a:p>
            <a:pPr algn="l">
              <a:lnSpc>
                <a:spcPts val="3289"/>
              </a:lnSpc>
              <a:spcBef>
                <a:spcPct val="0"/>
              </a:spcBef>
            </a:pPr>
            <a:endParaRPr lang="en-US" sz="2400" b="1" dirty="0">
              <a:solidFill>
                <a:schemeClr val="bg1"/>
              </a:solidFill>
              <a:latin typeface="Times New Roman" panose="02020603050405020304" pitchFamily="18" charset="0"/>
              <a:ea typeface="Raleway"/>
              <a:cs typeface="Times New Roman" panose="02020603050405020304" pitchFamily="18" charset="0"/>
              <a:sym typeface="Raleway"/>
            </a:endParaRPr>
          </a:p>
          <a:p>
            <a:pPr algn="l">
              <a:lnSpc>
                <a:spcPts val="3289"/>
              </a:lnSpc>
              <a:spcBef>
                <a:spcPct val="0"/>
              </a:spcBef>
            </a:pPr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Generalization to Real-World Scenarios: Adapting the model to different lighting conditions, angles, and perspectives while preventing overfitting.</a:t>
            </a:r>
          </a:p>
        </p:txBody>
      </p:sp>
    </p:spTree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180321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16813855" y="9068185"/>
            <a:ext cx="445445" cy="445445"/>
          </a:xfrm>
          <a:custGeom>
            <a:avLst/>
            <a:gdLst/>
            <a:ahLst/>
            <a:cxnLst/>
            <a:rect l="l" t="t" r="r" b="b"/>
            <a:pathLst>
              <a:path w="445445" h="445445">
                <a:moveTo>
                  <a:pt x="0" y="0"/>
                </a:moveTo>
                <a:lnTo>
                  <a:pt x="445445" y="0"/>
                </a:lnTo>
                <a:lnTo>
                  <a:pt x="445445" y="445444"/>
                </a:lnTo>
                <a:lnTo>
                  <a:pt x="0" y="4454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1277600" y="2705100"/>
            <a:ext cx="6400800" cy="5715000"/>
          </a:xfrm>
          <a:custGeom>
            <a:avLst/>
            <a:gdLst/>
            <a:ahLst/>
            <a:cxnLst/>
            <a:rect l="l" t="t" r="r" b="b"/>
            <a:pathLst>
              <a:path w="7218264" h="5779329">
                <a:moveTo>
                  <a:pt x="0" y="0"/>
                </a:moveTo>
                <a:lnTo>
                  <a:pt x="7218264" y="0"/>
                </a:lnTo>
                <a:lnTo>
                  <a:pt x="7218264" y="5779329"/>
                </a:lnTo>
                <a:lnTo>
                  <a:pt x="0" y="577932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0" name="TextBox 10"/>
          <p:cNvSpPr txBox="1"/>
          <p:nvPr/>
        </p:nvSpPr>
        <p:spPr>
          <a:xfrm>
            <a:off x="381000" y="266700"/>
            <a:ext cx="14871171" cy="11156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688"/>
              </a:lnSpc>
            </a:pPr>
            <a:r>
              <a:rPr lang="en-US" sz="7971" dirty="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FUTURE DEVELOPMENTS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38201" y="1943100"/>
            <a:ext cx="9525000" cy="75838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289"/>
              </a:lnSpc>
              <a:spcBef>
                <a:spcPct val="0"/>
              </a:spcBef>
            </a:pPr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Model Optimization &amp; Enhancement: Fine-tuning YOLO hyperparameters and exploring transformer-based detection models for improved accuracy.</a:t>
            </a:r>
          </a:p>
          <a:p>
            <a:pPr algn="l">
              <a:lnSpc>
                <a:spcPts val="3289"/>
              </a:lnSpc>
              <a:spcBef>
                <a:spcPct val="0"/>
              </a:spcBef>
            </a:pPr>
            <a:endParaRPr lang="en-US" sz="2400" b="1" dirty="0">
              <a:solidFill>
                <a:schemeClr val="bg1"/>
              </a:solidFill>
              <a:latin typeface="Times New Roman" panose="02020603050405020304" pitchFamily="18" charset="0"/>
              <a:ea typeface="Raleway"/>
              <a:cs typeface="Times New Roman" panose="02020603050405020304" pitchFamily="18" charset="0"/>
              <a:sym typeface="Raleway"/>
            </a:endParaRPr>
          </a:p>
          <a:p>
            <a:pPr algn="l">
              <a:lnSpc>
                <a:spcPts val="3289"/>
              </a:lnSpc>
              <a:spcBef>
                <a:spcPct val="0"/>
              </a:spcBef>
            </a:pPr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Edge AI &amp; Deployment in IoT: Optimizing the model for mobile and embedded devices, enabling real-time object detection in autonomous systems.</a:t>
            </a:r>
          </a:p>
          <a:p>
            <a:pPr algn="l">
              <a:lnSpc>
                <a:spcPts val="3289"/>
              </a:lnSpc>
              <a:spcBef>
                <a:spcPct val="0"/>
              </a:spcBef>
            </a:pPr>
            <a:endParaRPr lang="en-US" sz="2400" b="1" dirty="0">
              <a:solidFill>
                <a:schemeClr val="bg1"/>
              </a:solidFill>
              <a:latin typeface="Times New Roman" panose="02020603050405020304" pitchFamily="18" charset="0"/>
              <a:ea typeface="Raleway"/>
              <a:cs typeface="Times New Roman" panose="02020603050405020304" pitchFamily="18" charset="0"/>
              <a:sym typeface="Raleway"/>
            </a:endParaRPr>
          </a:p>
          <a:p>
            <a:pPr algn="l">
              <a:lnSpc>
                <a:spcPts val="3289"/>
              </a:lnSpc>
              <a:spcBef>
                <a:spcPct val="0"/>
              </a:spcBef>
            </a:pPr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Integration with Augmented Reality (AR) &amp; VR: Enhancing AR applications with real-time object recognition and extending object detection to immersive VR environments.</a:t>
            </a:r>
          </a:p>
          <a:p>
            <a:pPr algn="l">
              <a:lnSpc>
                <a:spcPts val="3289"/>
              </a:lnSpc>
              <a:spcBef>
                <a:spcPct val="0"/>
              </a:spcBef>
            </a:pPr>
            <a:endParaRPr lang="en-US" sz="2400" b="1" dirty="0">
              <a:solidFill>
                <a:schemeClr val="bg1"/>
              </a:solidFill>
              <a:latin typeface="Times New Roman" panose="02020603050405020304" pitchFamily="18" charset="0"/>
              <a:ea typeface="Raleway"/>
              <a:cs typeface="Times New Roman" panose="02020603050405020304" pitchFamily="18" charset="0"/>
              <a:sym typeface="Raleway"/>
            </a:endParaRPr>
          </a:p>
          <a:p>
            <a:pPr algn="l">
              <a:lnSpc>
                <a:spcPts val="3289"/>
              </a:lnSpc>
              <a:spcBef>
                <a:spcPct val="0"/>
              </a:spcBef>
            </a:pPr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Multi-Modal Object Detection: Combining vision with audio and text for context-aware recognition and cross-domain applications like medical imaging.</a:t>
            </a:r>
          </a:p>
          <a:p>
            <a:pPr algn="l">
              <a:lnSpc>
                <a:spcPts val="3289"/>
              </a:lnSpc>
              <a:spcBef>
                <a:spcPct val="0"/>
              </a:spcBef>
            </a:pPr>
            <a:endParaRPr lang="en-US" sz="2400" b="1" dirty="0">
              <a:solidFill>
                <a:schemeClr val="bg1"/>
              </a:solidFill>
              <a:latin typeface="Times New Roman" panose="02020603050405020304" pitchFamily="18" charset="0"/>
              <a:ea typeface="Raleway"/>
              <a:cs typeface="Times New Roman" panose="02020603050405020304" pitchFamily="18" charset="0"/>
              <a:sym typeface="Raleway"/>
            </a:endParaRPr>
          </a:p>
          <a:p>
            <a:pPr algn="l">
              <a:lnSpc>
                <a:spcPts val="3289"/>
              </a:lnSpc>
              <a:spcBef>
                <a:spcPct val="0"/>
              </a:spcBef>
            </a:pPr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Security &amp; Surveillance Applications: Improving real-time monitoring for smart cities and AI-driven anomaly detection for threat prevention.</a:t>
            </a:r>
          </a:p>
        </p:txBody>
      </p:sp>
    </p:spTree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180321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3127342" y="3980122"/>
            <a:ext cx="12327182" cy="2326756"/>
          </a:xfrm>
          <a:custGeom>
            <a:avLst/>
            <a:gdLst/>
            <a:ahLst/>
            <a:cxnLst/>
            <a:rect l="l" t="t" r="r" b="b"/>
            <a:pathLst>
              <a:path w="12327182" h="2326756">
                <a:moveTo>
                  <a:pt x="0" y="0"/>
                </a:moveTo>
                <a:lnTo>
                  <a:pt x="12327182" y="0"/>
                </a:lnTo>
                <a:lnTo>
                  <a:pt x="12327182" y="2326756"/>
                </a:lnTo>
                <a:lnTo>
                  <a:pt x="0" y="23267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4398743" y="3761826"/>
            <a:ext cx="9490515" cy="24871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350"/>
              </a:lnSpc>
              <a:spcBef>
                <a:spcPct val="0"/>
              </a:spcBef>
            </a:pPr>
            <a:r>
              <a:rPr lang="en-US" sz="14535" dirty="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THANK YOU!</a:t>
            </a:r>
          </a:p>
        </p:txBody>
      </p:sp>
      <p:sp>
        <p:nvSpPr>
          <p:cNvPr id="7" name="Freeform 7"/>
          <p:cNvSpPr/>
          <p:nvPr/>
        </p:nvSpPr>
        <p:spPr>
          <a:xfrm flipH="1" flipV="1">
            <a:off x="16813855" y="9068185"/>
            <a:ext cx="445445" cy="445445"/>
          </a:xfrm>
          <a:custGeom>
            <a:avLst/>
            <a:gdLst/>
            <a:ahLst/>
            <a:cxnLst/>
            <a:rect l="l" t="t" r="r" b="b"/>
            <a:pathLst>
              <a:path w="445445" h="445445">
                <a:moveTo>
                  <a:pt x="445445" y="445444"/>
                </a:moveTo>
                <a:lnTo>
                  <a:pt x="0" y="445444"/>
                </a:lnTo>
                <a:lnTo>
                  <a:pt x="0" y="0"/>
                </a:lnTo>
                <a:lnTo>
                  <a:pt x="445445" y="0"/>
                </a:lnTo>
                <a:lnTo>
                  <a:pt x="445445" y="445444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6353517" y="6528255"/>
            <a:ext cx="6585473" cy="3975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89"/>
              </a:lnSpc>
              <a:spcBef>
                <a:spcPct val="0"/>
              </a:spcBef>
            </a:pPr>
            <a:endParaRPr lang="en-US" sz="2349" dirty="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180321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16813855" y="9068185"/>
            <a:ext cx="445445" cy="445445"/>
          </a:xfrm>
          <a:custGeom>
            <a:avLst/>
            <a:gdLst/>
            <a:ahLst/>
            <a:cxnLst/>
            <a:rect l="l" t="t" r="r" b="b"/>
            <a:pathLst>
              <a:path w="445445" h="445445">
                <a:moveTo>
                  <a:pt x="0" y="0"/>
                </a:moveTo>
                <a:lnTo>
                  <a:pt x="445445" y="0"/>
                </a:lnTo>
                <a:lnTo>
                  <a:pt x="445445" y="445444"/>
                </a:lnTo>
                <a:lnTo>
                  <a:pt x="0" y="4454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609600" y="571500"/>
            <a:ext cx="9601200" cy="7694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US" sz="5000" dirty="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TABLE OF CONTENTS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57200" y="2095500"/>
            <a:ext cx="7195299" cy="8126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289"/>
              </a:lnSpc>
              <a:spcBef>
                <a:spcPct val="0"/>
              </a:spcBef>
            </a:pPr>
            <a:r>
              <a:rPr lang="en-US" sz="2349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 </a:t>
            </a:r>
          </a:p>
          <a:p>
            <a:pPr algn="l">
              <a:lnSpc>
                <a:spcPts val="3289"/>
              </a:lnSpc>
              <a:spcBef>
                <a:spcPct val="0"/>
              </a:spcBef>
            </a:pPr>
            <a:r>
              <a:rPr lang="en-US" sz="2349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 </a:t>
            </a:r>
          </a:p>
        </p:txBody>
      </p:sp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604CB27E-8145-4C28-A1DB-78DE8010D4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6998125"/>
              </p:ext>
            </p:extLst>
          </p:nvPr>
        </p:nvGraphicFramePr>
        <p:xfrm>
          <a:off x="2057400" y="2019300"/>
          <a:ext cx="13182600" cy="708660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67558">
                  <a:extLst>
                    <a:ext uri="{9D8B030D-6E8A-4147-A177-3AD203B41FA5}">
                      <a16:colId xmlns:a16="http://schemas.microsoft.com/office/drawing/2014/main" val="3896257092"/>
                    </a:ext>
                  </a:extLst>
                </a:gridCol>
                <a:gridCol w="11915042">
                  <a:extLst>
                    <a:ext uri="{9D8B030D-6E8A-4147-A177-3AD203B41FA5}">
                      <a16:colId xmlns:a16="http://schemas.microsoft.com/office/drawing/2014/main" val="2470809202"/>
                    </a:ext>
                  </a:extLst>
                </a:gridCol>
              </a:tblGrid>
              <a:tr h="625206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S.NO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CONTENT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3323039"/>
                  </a:ext>
                </a:extLst>
              </a:tr>
              <a:tr h="625206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INTRODUCTION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4600918"/>
                  </a:ext>
                </a:extLst>
              </a:tr>
              <a:tr h="834544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PROJECT OVERVIEW</a:t>
                      </a:r>
                    </a:p>
                    <a:p>
                      <a:pPr algn="ctr"/>
                      <a:endParaRPr lang="en-US" sz="24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9294654"/>
                  </a:ext>
                </a:extLst>
              </a:tr>
              <a:tr h="625206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OVERVIEW DIAGRAM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0438165"/>
                  </a:ext>
                </a:extLst>
              </a:tr>
              <a:tr h="625206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DATASET FINALIZATION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4977278"/>
                  </a:ext>
                </a:extLst>
              </a:tr>
              <a:tr h="625206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EXPLORATORY DATA ANALYSIS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723577548"/>
                  </a:ext>
                </a:extLst>
              </a:tr>
              <a:tr h="625206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YOLO CONVERSION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6281046"/>
                  </a:ext>
                </a:extLst>
              </a:tr>
              <a:tr h="625206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TRAINING THE MODEL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2532962"/>
                  </a:ext>
                </a:extLst>
              </a:tr>
              <a:tr h="625206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RESULTS AND PERFORMANCE METRICS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9678856"/>
                  </a:ext>
                </a:extLst>
              </a:tr>
              <a:tr h="625206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CHALLENGES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8065323"/>
                  </a:ext>
                </a:extLst>
              </a:tr>
              <a:tr h="625206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FUTURE SCOPE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37637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45275122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180321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7010400" y="952500"/>
            <a:ext cx="10203767" cy="8229600"/>
          </a:xfrm>
          <a:custGeom>
            <a:avLst/>
            <a:gdLst/>
            <a:ahLst/>
            <a:cxnLst/>
            <a:rect l="l" t="t" r="r" b="b"/>
            <a:pathLst>
              <a:path w="9782585" h="8229600">
                <a:moveTo>
                  <a:pt x="0" y="0"/>
                </a:moveTo>
                <a:lnTo>
                  <a:pt x="9782586" y="0"/>
                </a:lnTo>
                <a:lnTo>
                  <a:pt x="978258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2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Purpose: </a:t>
            </a:r>
          </a:p>
          <a:p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project aims to develop an advanced object detection and segmentation system leveraging state-of-the-art AI techniques.</a:t>
            </a:r>
          </a:p>
          <a:p>
            <a:endParaRPr lang="en-US" sz="2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Goal: </a:t>
            </a:r>
          </a:p>
          <a:p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Transform input images into actionable insights by identifying and delineating objects with precision.</a:t>
            </a:r>
          </a:p>
          <a:p>
            <a:endParaRPr lang="en-US" sz="2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Approach: </a:t>
            </a:r>
          </a:p>
          <a:p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Combines deep learning models (YOLO), inference pipelines, and an interactive </a:t>
            </a:r>
            <a:r>
              <a:rPr lang="en-US" sz="2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Streamlit</a:t>
            </a:r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interface for real-time visualization.</a:t>
            </a:r>
          </a:p>
          <a:p>
            <a:endParaRPr lang="en-US" sz="2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Significance:</a:t>
            </a:r>
          </a:p>
          <a:p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Enables applications in automation, surveillance, and user-friendly data interaction.</a:t>
            </a:r>
          </a:p>
          <a:p>
            <a:endParaRPr lang="en-US" sz="2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Outcome: </a:t>
            </a:r>
          </a:p>
          <a:p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robust system capable of detecting and segmenting objects in diverse scenarios using the COCO 2017 dataset.</a:t>
            </a:r>
          </a:p>
          <a:p>
            <a:endParaRPr lang="en-US" sz="2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16813855" y="9068185"/>
            <a:ext cx="445445" cy="445445"/>
          </a:xfrm>
          <a:custGeom>
            <a:avLst/>
            <a:gdLst/>
            <a:ahLst/>
            <a:cxnLst/>
            <a:rect l="l" t="t" r="r" b="b"/>
            <a:pathLst>
              <a:path w="445445" h="445445">
                <a:moveTo>
                  <a:pt x="0" y="0"/>
                </a:moveTo>
                <a:lnTo>
                  <a:pt x="445445" y="0"/>
                </a:lnTo>
                <a:lnTo>
                  <a:pt x="445445" y="445444"/>
                </a:lnTo>
                <a:lnTo>
                  <a:pt x="0" y="4454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27709" y="3162300"/>
            <a:ext cx="3868413" cy="3942331"/>
          </a:xfrm>
          <a:custGeom>
            <a:avLst/>
            <a:gdLst/>
            <a:ahLst/>
            <a:cxnLst/>
            <a:rect l="l" t="t" r="r" b="b"/>
            <a:pathLst>
              <a:path w="3868413" h="3942331">
                <a:moveTo>
                  <a:pt x="0" y="0"/>
                </a:moveTo>
                <a:lnTo>
                  <a:pt x="3868413" y="0"/>
                </a:lnTo>
                <a:lnTo>
                  <a:pt x="3868413" y="3942331"/>
                </a:lnTo>
                <a:lnTo>
                  <a:pt x="0" y="394233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1999"/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466773" y="4070900"/>
            <a:ext cx="5267534" cy="1779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720"/>
              </a:lnSpc>
              <a:spcBef>
                <a:spcPct val="0"/>
              </a:spcBef>
            </a:pPr>
            <a:r>
              <a:rPr lang="en-US" sz="8000" dirty="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INTRODUCTION</a:t>
            </a:r>
          </a:p>
        </p:txBody>
      </p:sp>
    </p:spTree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180321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16813855" y="9068185"/>
            <a:ext cx="445445" cy="445445"/>
          </a:xfrm>
          <a:custGeom>
            <a:avLst/>
            <a:gdLst/>
            <a:ahLst/>
            <a:cxnLst/>
            <a:rect l="l" t="t" r="r" b="b"/>
            <a:pathLst>
              <a:path w="445445" h="445445">
                <a:moveTo>
                  <a:pt x="0" y="0"/>
                </a:moveTo>
                <a:lnTo>
                  <a:pt x="445445" y="0"/>
                </a:lnTo>
                <a:lnTo>
                  <a:pt x="445445" y="445444"/>
                </a:lnTo>
                <a:lnTo>
                  <a:pt x="0" y="4454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4038600" y="137491"/>
            <a:ext cx="11589850" cy="2119101"/>
          </a:xfrm>
          <a:custGeom>
            <a:avLst/>
            <a:gdLst/>
            <a:ahLst/>
            <a:cxnLst/>
            <a:rect l="l" t="t" r="r" b="b"/>
            <a:pathLst>
              <a:path w="11589850" h="2119101">
                <a:moveTo>
                  <a:pt x="0" y="0"/>
                </a:moveTo>
                <a:lnTo>
                  <a:pt x="11589850" y="0"/>
                </a:lnTo>
                <a:lnTo>
                  <a:pt x="11589850" y="2119100"/>
                </a:lnTo>
                <a:lnTo>
                  <a:pt x="0" y="21191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pPr algn="ctr"/>
            <a:endParaRPr lang="en-US" sz="1800" dirty="0">
              <a:solidFill>
                <a:srgbClr val="FFFFFF"/>
              </a:solidFill>
              <a:latin typeface="Anton"/>
              <a:ea typeface="Anton"/>
              <a:cs typeface="Anton"/>
              <a:sym typeface="Anton"/>
            </a:endParaRPr>
          </a:p>
          <a:p>
            <a:pPr algn="ctr"/>
            <a:endParaRPr lang="en-US" dirty="0">
              <a:solidFill>
                <a:srgbClr val="FFFFFF"/>
              </a:solidFill>
              <a:latin typeface="Anton"/>
              <a:ea typeface="Anton"/>
              <a:cs typeface="Anton"/>
              <a:sym typeface="Anton"/>
            </a:endParaRPr>
          </a:p>
          <a:p>
            <a:pPr algn="ctr"/>
            <a:endParaRPr lang="en-US" sz="1800" dirty="0">
              <a:solidFill>
                <a:srgbClr val="FFFFFF"/>
              </a:solidFill>
              <a:latin typeface="Anton"/>
              <a:ea typeface="Anton"/>
              <a:cs typeface="Anton"/>
              <a:sym typeface="Anton"/>
            </a:endParaRPr>
          </a:p>
          <a:p>
            <a:pPr algn="ctr"/>
            <a:r>
              <a:rPr lang="en-US" sz="5400" dirty="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PROJECT OVERVIEW</a:t>
            </a:r>
            <a:endParaRPr lang="en-US" sz="5400" dirty="0"/>
          </a:p>
        </p:txBody>
      </p:sp>
      <p:sp>
        <p:nvSpPr>
          <p:cNvPr id="5" name="Freeform 5"/>
          <p:cNvSpPr/>
          <p:nvPr/>
        </p:nvSpPr>
        <p:spPr>
          <a:xfrm>
            <a:off x="76200" y="38100"/>
            <a:ext cx="1471528" cy="1454974"/>
          </a:xfrm>
          <a:custGeom>
            <a:avLst/>
            <a:gdLst/>
            <a:ahLst/>
            <a:cxnLst/>
            <a:rect l="l" t="t" r="r" b="b"/>
            <a:pathLst>
              <a:path w="1471528" h="1454974">
                <a:moveTo>
                  <a:pt x="0" y="0"/>
                </a:moveTo>
                <a:lnTo>
                  <a:pt x="1471528" y="0"/>
                </a:lnTo>
                <a:lnTo>
                  <a:pt x="1471528" y="1454974"/>
                </a:lnTo>
                <a:lnTo>
                  <a:pt x="0" y="145497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9000"/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4300907" y="2553111"/>
            <a:ext cx="10132737" cy="969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85"/>
              </a:lnSpc>
            </a:pPr>
            <a:r>
              <a:rPr lang="en-US" sz="6867" dirty="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 </a:t>
            </a:r>
          </a:p>
        </p:txBody>
      </p:sp>
      <p:sp>
        <p:nvSpPr>
          <p:cNvPr id="7" name="Freeform 7"/>
          <p:cNvSpPr/>
          <p:nvPr/>
        </p:nvSpPr>
        <p:spPr>
          <a:xfrm>
            <a:off x="16154400" y="266700"/>
            <a:ext cx="1471528" cy="1454974"/>
          </a:xfrm>
          <a:custGeom>
            <a:avLst/>
            <a:gdLst/>
            <a:ahLst/>
            <a:cxnLst/>
            <a:rect l="l" t="t" r="r" b="b"/>
            <a:pathLst>
              <a:path w="1471528" h="1454974">
                <a:moveTo>
                  <a:pt x="0" y="0"/>
                </a:moveTo>
                <a:lnTo>
                  <a:pt x="1471529" y="0"/>
                </a:lnTo>
                <a:lnTo>
                  <a:pt x="1471529" y="1454973"/>
                </a:lnTo>
                <a:lnTo>
                  <a:pt x="0" y="145497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9000"/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4630400" y="6467659"/>
            <a:ext cx="3829732" cy="3829732"/>
          </a:xfrm>
          <a:custGeom>
            <a:avLst/>
            <a:gdLst/>
            <a:ahLst/>
            <a:cxnLst/>
            <a:rect l="l" t="t" r="r" b="b"/>
            <a:pathLst>
              <a:path w="3829732" h="3829732">
                <a:moveTo>
                  <a:pt x="0" y="0"/>
                </a:moveTo>
                <a:lnTo>
                  <a:pt x="3829732" y="0"/>
                </a:lnTo>
                <a:lnTo>
                  <a:pt x="3829732" y="3829732"/>
                </a:lnTo>
                <a:lnTo>
                  <a:pt x="0" y="382973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1" name="TextBox 11"/>
          <p:cNvSpPr txBox="1"/>
          <p:nvPr/>
        </p:nvSpPr>
        <p:spPr>
          <a:xfrm>
            <a:off x="1981200" y="2324101"/>
            <a:ext cx="15697199" cy="63142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289"/>
              </a:lnSpc>
              <a:spcBef>
                <a:spcPct val="0"/>
              </a:spcBef>
            </a:pPr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Context: Object detection and segmentation are pivotal in computer vision, bridging raw data to meaningful interpretations.</a:t>
            </a:r>
          </a:p>
          <a:p>
            <a:pPr algn="ctr">
              <a:lnSpc>
                <a:spcPts val="3289"/>
              </a:lnSpc>
              <a:spcBef>
                <a:spcPct val="0"/>
              </a:spcBef>
            </a:pPr>
            <a:endParaRPr lang="en-US" sz="2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ts val="3289"/>
              </a:lnSpc>
              <a:spcBef>
                <a:spcPct val="0"/>
              </a:spcBef>
            </a:pPr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Technology Stack: YOLO: Real-time object detection and segmentation model.</a:t>
            </a:r>
          </a:p>
          <a:p>
            <a:pPr algn="ctr">
              <a:lnSpc>
                <a:spcPts val="3289"/>
              </a:lnSpc>
              <a:spcBef>
                <a:spcPct val="0"/>
              </a:spcBef>
            </a:pPr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Inference: Optimized model deployment for performance.</a:t>
            </a:r>
          </a:p>
          <a:p>
            <a:pPr algn="ctr">
              <a:lnSpc>
                <a:spcPts val="3289"/>
              </a:lnSpc>
              <a:spcBef>
                <a:spcPct val="0"/>
              </a:spcBef>
            </a:pPr>
            <a:endParaRPr lang="en-US" sz="2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ts val="3289"/>
              </a:lnSpc>
              <a:spcBef>
                <a:spcPct val="0"/>
              </a:spcBef>
            </a:pPr>
            <a:r>
              <a:rPr lang="en-US" sz="2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Streamlit</a:t>
            </a:r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Web-based interface for interactive results.</a:t>
            </a:r>
          </a:p>
          <a:p>
            <a:pPr algn="ctr">
              <a:lnSpc>
                <a:spcPts val="3289"/>
              </a:lnSpc>
              <a:spcBef>
                <a:spcPct val="0"/>
              </a:spcBef>
            </a:pPr>
            <a:endParaRPr lang="en-US" sz="2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ts val="3289"/>
              </a:lnSpc>
              <a:spcBef>
                <a:spcPct val="0"/>
              </a:spcBef>
            </a:pPr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 Features: High accuracy in object localization and boundary delineation.</a:t>
            </a:r>
          </a:p>
          <a:p>
            <a:pPr algn="ctr">
              <a:lnSpc>
                <a:spcPts val="3289"/>
              </a:lnSpc>
              <a:spcBef>
                <a:spcPct val="0"/>
              </a:spcBef>
            </a:pPr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Scalable implementation for real-world use cases.</a:t>
            </a:r>
          </a:p>
          <a:p>
            <a:pPr algn="ctr">
              <a:lnSpc>
                <a:spcPts val="3289"/>
              </a:lnSpc>
              <a:spcBef>
                <a:spcPct val="0"/>
              </a:spcBef>
            </a:pPr>
            <a:endParaRPr lang="en-US" sz="2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ts val="3289"/>
              </a:lnSpc>
              <a:spcBef>
                <a:spcPct val="0"/>
              </a:spcBef>
            </a:pPr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Tools Used: YOLO (You Only Look Once), Python, </a:t>
            </a:r>
            <a:r>
              <a:rPr lang="en-US" sz="2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Streamlit</a:t>
            </a:r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COCO 2017 dataset.</a:t>
            </a:r>
          </a:p>
          <a:p>
            <a:pPr algn="ctr">
              <a:lnSpc>
                <a:spcPts val="3289"/>
              </a:lnSpc>
              <a:spcBef>
                <a:spcPct val="0"/>
              </a:spcBef>
            </a:pPr>
            <a:endParaRPr lang="en-US" sz="2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ts val="3289"/>
              </a:lnSpc>
              <a:spcBef>
                <a:spcPct val="0"/>
              </a:spcBef>
            </a:pPr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Objective: Deliver a seamless pipeline from data input to visual output.</a:t>
            </a:r>
          </a:p>
          <a:p>
            <a:pPr algn="ctr">
              <a:lnSpc>
                <a:spcPts val="3289"/>
              </a:lnSpc>
              <a:spcBef>
                <a:spcPct val="0"/>
              </a:spcBef>
            </a:pPr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. </a:t>
            </a:r>
          </a:p>
        </p:txBody>
      </p:sp>
      <p:sp>
        <p:nvSpPr>
          <p:cNvPr id="12" name="Freeform 12"/>
          <p:cNvSpPr/>
          <p:nvPr/>
        </p:nvSpPr>
        <p:spPr>
          <a:xfrm>
            <a:off x="0" y="31173"/>
            <a:ext cx="3829732" cy="3829732"/>
          </a:xfrm>
          <a:custGeom>
            <a:avLst/>
            <a:gdLst/>
            <a:ahLst/>
            <a:cxnLst/>
            <a:rect l="l" t="t" r="r" b="b"/>
            <a:pathLst>
              <a:path w="3829732" h="3829732">
                <a:moveTo>
                  <a:pt x="0" y="0"/>
                </a:moveTo>
                <a:lnTo>
                  <a:pt x="3829732" y="0"/>
                </a:lnTo>
                <a:lnTo>
                  <a:pt x="3829732" y="3829732"/>
                </a:lnTo>
                <a:lnTo>
                  <a:pt x="0" y="382973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</p:spTree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180321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16813855" y="9068185"/>
            <a:ext cx="445445" cy="445445"/>
          </a:xfrm>
          <a:custGeom>
            <a:avLst/>
            <a:gdLst/>
            <a:ahLst/>
            <a:cxnLst/>
            <a:rect l="l" t="t" r="r" b="b"/>
            <a:pathLst>
              <a:path w="445445" h="445445">
                <a:moveTo>
                  <a:pt x="0" y="0"/>
                </a:moveTo>
                <a:lnTo>
                  <a:pt x="445445" y="0"/>
                </a:lnTo>
                <a:lnTo>
                  <a:pt x="445445" y="445444"/>
                </a:lnTo>
                <a:lnTo>
                  <a:pt x="0" y="4454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76200" y="38100"/>
            <a:ext cx="1471528" cy="1454974"/>
          </a:xfrm>
          <a:custGeom>
            <a:avLst/>
            <a:gdLst/>
            <a:ahLst/>
            <a:cxnLst/>
            <a:rect l="l" t="t" r="r" b="b"/>
            <a:pathLst>
              <a:path w="1471528" h="1454974">
                <a:moveTo>
                  <a:pt x="0" y="0"/>
                </a:moveTo>
                <a:lnTo>
                  <a:pt x="1471528" y="0"/>
                </a:lnTo>
                <a:lnTo>
                  <a:pt x="1471528" y="1454974"/>
                </a:lnTo>
                <a:lnTo>
                  <a:pt x="0" y="145497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9000"/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4300907" y="2553111"/>
            <a:ext cx="10132737" cy="969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85"/>
              </a:lnSpc>
            </a:pPr>
            <a:r>
              <a:rPr lang="en-US" sz="6867" dirty="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 </a:t>
            </a:r>
          </a:p>
        </p:txBody>
      </p:sp>
      <p:sp>
        <p:nvSpPr>
          <p:cNvPr id="7" name="Freeform 7"/>
          <p:cNvSpPr/>
          <p:nvPr/>
        </p:nvSpPr>
        <p:spPr>
          <a:xfrm>
            <a:off x="16154400" y="266700"/>
            <a:ext cx="1471528" cy="1454974"/>
          </a:xfrm>
          <a:custGeom>
            <a:avLst/>
            <a:gdLst/>
            <a:ahLst/>
            <a:cxnLst/>
            <a:rect l="l" t="t" r="r" b="b"/>
            <a:pathLst>
              <a:path w="1471528" h="1454974">
                <a:moveTo>
                  <a:pt x="0" y="0"/>
                </a:moveTo>
                <a:lnTo>
                  <a:pt x="1471529" y="0"/>
                </a:lnTo>
                <a:lnTo>
                  <a:pt x="1471529" y="1454973"/>
                </a:lnTo>
                <a:lnTo>
                  <a:pt x="0" y="145497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9000"/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4630400" y="6481514"/>
            <a:ext cx="3829732" cy="3829732"/>
          </a:xfrm>
          <a:custGeom>
            <a:avLst/>
            <a:gdLst/>
            <a:ahLst/>
            <a:cxnLst/>
            <a:rect l="l" t="t" r="r" b="b"/>
            <a:pathLst>
              <a:path w="3829732" h="3829732">
                <a:moveTo>
                  <a:pt x="0" y="0"/>
                </a:moveTo>
                <a:lnTo>
                  <a:pt x="3829732" y="0"/>
                </a:lnTo>
                <a:lnTo>
                  <a:pt x="3829732" y="3829732"/>
                </a:lnTo>
                <a:lnTo>
                  <a:pt x="0" y="382973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315BE32-E8FA-495D-9642-EB5CC3265F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000" y="0"/>
            <a:ext cx="6324600" cy="10287000"/>
          </a:xfrm>
          <a:prstGeom prst="rect">
            <a:avLst/>
          </a:prstGeom>
        </p:spPr>
      </p:pic>
      <p:sp>
        <p:nvSpPr>
          <p:cNvPr id="14" name="Freeform 4">
            <a:extLst>
              <a:ext uri="{FF2B5EF4-FFF2-40B4-BE49-F238E27FC236}">
                <a16:creationId xmlns:a16="http://schemas.microsoft.com/office/drawing/2014/main" id="{9FB0CB77-39E9-4913-8BBF-ACFC4BB5CBF0}"/>
              </a:ext>
            </a:extLst>
          </p:cNvPr>
          <p:cNvSpPr/>
          <p:nvPr/>
        </p:nvSpPr>
        <p:spPr>
          <a:xfrm>
            <a:off x="7543800" y="647700"/>
            <a:ext cx="9982200" cy="2590800"/>
          </a:xfrm>
          <a:custGeom>
            <a:avLst/>
            <a:gdLst/>
            <a:ahLst/>
            <a:cxnLst/>
            <a:rect l="l" t="t" r="r" b="b"/>
            <a:pathLst>
              <a:path w="11589850" h="2119101">
                <a:moveTo>
                  <a:pt x="0" y="0"/>
                </a:moveTo>
                <a:lnTo>
                  <a:pt x="11589850" y="0"/>
                </a:lnTo>
                <a:lnTo>
                  <a:pt x="11589850" y="2119100"/>
                </a:lnTo>
                <a:lnTo>
                  <a:pt x="0" y="21191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pPr algn="ctr"/>
            <a:endParaRPr lang="en-US" sz="1800" dirty="0">
              <a:solidFill>
                <a:srgbClr val="FFFFFF"/>
              </a:solidFill>
              <a:latin typeface="Anton"/>
              <a:ea typeface="Anton"/>
              <a:cs typeface="Anton"/>
              <a:sym typeface="Anton"/>
            </a:endParaRPr>
          </a:p>
          <a:p>
            <a:pPr algn="ctr"/>
            <a:endParaRPr lang="en-US" dirty="0">
              <a:solidFill>
                <a:srgbClr val="FFFFFF"/>
              </a:solidFill>
              <a:latin typeface="Anton"/>
              <a:ea typeface="Anton"/>
              <a:cs typeface="Anton"/>
              <a:sym typeface="Anton"/>
            </a:endParaRPr>
          </a:p>
          <a:p>
            <a:pPr algn="ctr"/>
            <a:endParaRPr lang="en-US" sz="1800" dirty="0">
              <a:solidFill>
                <a:srgbClr val="FFFFFF"/>
              </a:solidFill>
              <a:latin typeface="Anton"/>
              <a:ea typeface="Anton"/>
              <a:cs typeface="Anton"/>
              <a:sym typeface="Anton"/>
            </a:endParaRPr>
          </a:p>
          <a:p>
            <a:pPr algn="ctr"/>
            <a:r>
              <a:rPr lang="en-US" sz="5400" dirty="0">
                <a:solidFill>
                  <a:srgbClr val="FFFFFF"/>
                </a:solidFill>
                <a:latin typeface="Anton"/>
                <a:sym typeface="Anton"/>
              </a:rPr>
              <a:t>OVERVIEW DIAGRAM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4047456413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180321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16813855" y="9068185"/>
            <a:ext cx="445445" cy="445445"/>
          </a:xfrm>
          <a:custGeom>
            <a:avLst/>
            <a:gdLst/>
            <a:ahLst/>
            <a:cxnLst/>
            <a:rect l="l" t="t" r="r" b="b"/>
            <a:pathLst>
              <a:path w="445445" h="445445">
                <a:moveTo>
                  <a:pt x="0" y="0"/>
                </a:moveTo>
                <a:lnTo>
                  <a:pt x="445445" y="0"/>
                </a:lnTo>
                <a:lnTo>
                  <a:pt x="445445" y="445444"/>
                </a:lnTo>
                <a:lnTo>
                  <a:pt x="0" y="4454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0" y="5363974"/>
            <a:ext cx="4929188" cy="4923026"/>
          </a:xfrm>
          <a:custGeom>
            <a:avLst/>
            <a:gdLst/>
            <a:ahLst/>
            <a:cxnLst/>
            <a:rect l="l" t="t" r="r" b="b"/>
            <a:pathLst>
              <a:path w="4929188" h="4923026">
                <a:moveTo>
                  <a:pt x="0" y="0"/>
                </a:moveTo>
                <a:lnTo>
                  <a:pt x="4929188" y="0"/>
                </a:lnTo>
                <a:lnTo>
                  <a:pt x="4929188" y="4923026"/>
                </a:lnTo>
                <a:lnTo>
                  <a:pt x="0" y="492302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6783898" y="495300"/>
            <a:ext cx="10855512" cy="9144000"/>
          </a:xfrm>
          <a:custGeom>
            <a:avLst/>
            <a:gdLst/>
            <a:ahLst/>
            <a:cxnLst/>
            <a:rect l="l" t="t" r="r" b="b"/>
            <a:pathLst>
              <a:path w="10855512" h="6276460">
                <a:moveTo>
                  <a:pt x="0" y="0"/>
                </a:moveTo>
                <a:lnTo>
                  <a:pt x="10855512" y="0"/>
                </a:lnTo>
                <a:lnTo>
                  <a:pt x="10855512" y="6276460"/>
                </a:lnTo>
                <a:lnTo>
                  <a:pt x="0" y="627646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Dataset Chosen: </a:t>
            </a:r>
          </a:p>
          <a:p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COCO 2017 (Subset) (Common Objects in Context).</a:t>
            </a:r>
          </a:p>
          <a:p>
            <a:endParaRPr lang="en-US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Details: Taken a subset of COCO 2017 that contains 26k images with 80 categories.  (Original Dataset Contains almost 118k images)</a:t>
            </a:r>
          </a:p>
          <a:p>
            <a:endParaRPr lang="en-US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Why COCO?:Rich diversity of objects and scenes. Pre-annotated with bounding boxes and segmentation masks, ideal for YOLO.</a:t>
            </a:r>
          </a:p>
          <a:p>
            <a:endParaRPr lang="en-US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Why Subset?: Due to the extensive size of the COCO dataset, a subset was created from it to optimize the computational efficiency, streamline processing and ensure faster training without compromising model performance</a:t>
            </a:r>
          </a:p>
          <a:p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  <a:p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Finalization Process: Downloaded and verified dataset integrity.</a:t>
            </a:r>
          </a:p>
          <a:p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Preprocessed images and annotations for compatibility with YOLO.</a:t>
            </a:r>
          </a:p>
          <a:p>
            <a:endParaRPr lang="en-US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Benefits: Robust training base for real-world generalization. Supports multi-object scenarios and complex backgrounds</a:t>
            </a:r>
          </a:p>
          <a:p>
            <a:endParaRPr lang="en-US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619173" y="3626790"/>
            <a:ext cx="5267534" cy="29599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239"/>
              </a:lnSpc>
            </a:pPr>
            <a:r>
              <a:rPr lang="en-US" sz="6600" dirty="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DATASET FINALIZATION</a:t>
            </a:r>
          </a:p>
        </p:txBody>
      </p:sp>
    </p:spTree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180321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16813855" y="9068185"/>
            <a:ext cx="445445" cy="445445"/>
          </a:xfrm>
          <a:custGeom>
            <a:avLst/>
            <a:gdLst/>
            <a:ahLst/>
            <a:cxnLst/>
            <a:rect l="l" t="t" r="r" b="b"/>
            <a:pathLst>
              <a:path w="445445" h="445445">
                <a:moveTo>
                  <a:pt x="0" y="0"/>
                </a:moveTo>
                <a:lnTo>
                  <a:pt x="445445" y="0"/>
                </a:lnTo>
                <a:lnTo>
                  <a:pt x="445445" y="445444"/>
                </a:lnTo>
                <a:lnTo>
                  <a:pt x="0" y="4454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304800" y="3801197"/>
            <a:ext cx="3817587" cy="6454630"/>
            <a:chOff x="0" y="0"/>
            <a:chExt cx="2620010" cy="5184140"/>
          </a:xfrm>
        </p:grpSpPr>
        <p:sp>
          <p:nvSpPr>
            <p:cNvPr id="5" name="Freeform 5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gradFill rotWithShape="1">
              <a:gsLst>
                <a:gs pos="0">
                  <a:srgbClr val="050D18">
                    <a:alpha val="100000"/>
                  </a:srgbClr>
                </a:gs>
                <a:gs pos="100000">
                  <a:srgbClr val="380935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6" name="Freeform 6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4"/>
              <a:stretch>
                <a:fillRect l="-140207" r="-85050"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FCE9D8"/>
            </a:solidFill>
          </p:spPr>
        </p:sp>
      </p:grpSp>
      <p:grpSp>
        <p:nvGrpSpPr>
          <p:cNvPr id="14" name="Group 14"/>
          <p:cNvGrpSpPr/>
          <p:nvPr/>
        </p:nvGrpSpPr>
        <p:grpSpPr>
          <a:xfrm>
            <a:off x="7620000" y="723903"/>
            <a:ext cx="8839200" cy="457197"/>
            <a:chOff x="-78173" y="-195691"/>
            <a:chExt cx="699637" cy="664156"/>
          </a:xfrm>
        </p:grpSpPr>
        <p:sp>
          <p:nvSpPr>
            <p:cNvPr id="15" name="Freeform 15"/>
            <p:cNvSpPr/>
            <p:nvPr/>
          </p:nvSpPr>
          <p:spPr>
            <a:xfrm>
              <a:off x="-78173" y="-195691"/>
              <a:ext cx="677339" cy="646830"/>
            </a:xfrm>
            <a:custGeom>
              <a:avLst/>
              <a:gdLst/>
              <a:ahLst/>
              <a:cxnLst/>
              <a:rect l="l" t="t" r="r" b="b"/>
              <a:pathLst>
                <a:path w="621464" h="468465">
                  <a:moveTo>
                    <a:pt x="0" y="0"/>
                  </a:moveTo>
                  <a:lnTo>
                    <a:pt x="621464" y="0"/>
                  </a:lnTo>
                  <a:lnTo>
                    <a:pt x="621464" y="468465"/>
                  </a:lnTo>
                  <a:lnTo>
                    <a:pt x="0" y="468465"/>
                  </a:lnTo>
                  <a:close/>
                </a:path>
              </a:pathLst>
            </a:custGeom>
            <a:gradFill rotWithShape="1">
              <a:gsLst>
                <a:gs pos="0">
                  <a:srgbClr val="365E93">
                    <a:alpha val="56000"/>
                  </a:srgbClr>
                </a:gs>
                <a:gs pos="100000">
                  <a:srgbClr val="AF2BA5">
                    <a:alpha val="56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 dirty="0"/>
            </a:p>
            <a:p>
              <a:endPara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tabLst/>
              </a:pPr>
              <a:r>
                <a:rPr kumimoji="0" lang="en-US" altLang="en-US" sz="2400" b="1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Dataset Integrity Check: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tabLst/>
              </a:pPr>
              <a:r>
                <a:rPr kumimoji="0" lang="en-US" altLang="en-US" sz="2400" b="1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Verified missing image files and incomplete annotations to ensure data quality.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Char char="•"/>
                <a:tabLst/>
              </a:pPr>
              <a:endPara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tabLst/>
              </a:pPr>
              <a:r>
                <a:rPr kumimoji="0" lang="en-US" altLang="en-US" sz="2400" b="1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Image Size Distribution: 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tabLst/>
              </a:pPr>
              <a:r>
                <a:rPr kumimoji="0" lang="en-US" altLang="en-US" sz="2400" b="1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Analyzed width and height variations across the dataset.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Char char="•"/>
                <a:tabLst/>
              </a:pPr>
              <a:endPara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tabLst/>
              </a:pPr>
              <a:r>
                <a:rPr kumimoji="0" lang="en-US" altLang="en-US" sz="2400" b="1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Bounding Box Analysis: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tabLst/>
              </a:pPr>
              <a:r>
                <a:rPr kumimoji="0" lang="en-US" altLang="en-US" sz="2400" b="1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 Examined object sizes to understand scale and diversity.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Char char="•"/>
                <a:tabLst/>
              </a:pPr>
              <a:endPara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tabLst/>
              </a:pPr>
              <a:r>
                <a:rPr kumimoji="0" lang="en-US" altLang="en-US" sz="2400" b="1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Annotation Density: 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tabLst/>
              </a:pPr>
              <a:r>
                <a:rPr kumimoji="0" lang="en-US" altLang="en-US" sz="2400" b="1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Calculated annotations per image to assess image complexity for object detection.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Char char="•"/>
                <a:tabLst/>
              </a:pPr>
              <a:endPara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tabLst/>
              </a:pPr>
              <a:r>
                <a:rPr kumimoji="0" lang="en-US" altLang="en-US" sz="2400" b="1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Category Frequency Analysis: 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tabLst/>
              </a:pPr>
              <a:r>
                <a:rPr kumimoji="0" lang="en-US" altLang="en-US" sz="2400" b="1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Visualized object category distribution to identify class imbalances.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Char char="•"/>
                <a:tabLst/>
              </a:pPr>
              <a:endPara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tabLst/>
              </a:pPr>
              <a:r>
                <a:rPr kumimoji="0" lang="en-US" altLang="en-US" sz="2400" b="1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Preprocessing Insights: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tabLst/>
              </a:pPr>
              <a:r>
                <a:rPr kumimoji="0" lang="en-US" altLang="en-US" sz="2400" b="1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 Used findings to inform data augmentation strategies for better model learning</a:t>
              </a:r>
              <a:endPara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621464" cy="5065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1371600" y="1104900"/>
            <a:ext cx="5257801" cy="21139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688"/>
              </a:lnSpc>
            </a:pPr>
            <a:r>
              <a:rPr lang="en-US" sz="4800" dirty="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EXPLORATORY DATA ANALYSIS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9144000" y="6823377"/>
            <a:ext cx="1885040" cy="346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18"/>
              </a:lnSpc>
            </a:pPr>
            <a:endParaRPr lang="en-US" sz="2449" b="1" dirty="0">
              <a:solidFill>
                <a:srgbClr val="FFFFFF"/>
              </a:solidFill>
              <a:latin typeface="Raleway Bold"/>
              <a:ea typeface="Raleway Bold"/>
              <a:cs typeface="Raleway Bold"/>
              <a:sym typeface="Raleway Bold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180321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8046625" y="5676900"/>
            <a:ext cx="10241375" cy="4419600"/>
          </a:xfrm>
          <a:custGeom>
            <a:avLst/>
            <a:gdLst/>
            <a:ahLst/>
            <a:cxnLst/>
            <a:rect l="l" t="t" r="r" b="b"/>
            <a:pathLst>
              <a:path w="13053848" h="8229600">
                <a:moveTo>
                  <a:pt x="0" y="0"/>
                </a:moveTo>
                <a:lnTo>
                  <a:pt x="13053848" y="0"/>
                </a:lnTo>
                <a:lnTo>
                  <a:pt x="1305384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6813855" y="9068185"/>
            <a:ext cx="445445" cy="445445"/>
          </a:xfrm>
          <a:custGeom>
            <a:avLst/>
            <a:gdLst/>
            <a:ahLst/>
            <a:cxnLst/>
            <a:rect l="l" t="t" r="r" b="b"/>
            <a:pathLst>
              <a:path w="445445" h="445445">
                <a:moveTo>
                  <a:pt x="0" y="0"/>
                </a:moveTo>
                <a:lnTo>
                  <a:pt x="445445" y="0"/>
                </a:lnTo>
                <a:lnTo>
                  <a:pt x="445445" y="445444"/>
                </a:lnTo>
                <a:lnTo>
                  <a:pt x="0" y="4454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381001" y="495301"/>
            <a:ext cx="5410199" cy="13550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2239"/>
              </a:lnSpc>
            </a:pPr>
            <a:r>
              <a:rPr lang="en-US" sz="5400" dirty="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YOLO CONVERSION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5105400" y="585355"/>
            <a:ext cx="9296400" cy="9677400"/>
            <a:chOff x="0" y="0"/>
            <a:chExt cx="1075976" cy="18799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075976" cy="187996"/>
            </a:xfrm>
            <a:custGeom>
              <a:avLst/>
              <a:gdLst/>
              <a:ahLst/>
              <a:cxnLst/>
              <a:rect l="l" t="t" r="r" b="b"/>
              <a:pathLst>
                <a:path w="1075976" h="187996">
                  <a:moveTo>
                    <a:pt x="0" y="0"/>
                  </a:moveTo>
                  <a:lnTo>
                    <a:pt x="1075976" y="0"/>
                  </a:lnTo>
                  <a:lnTo>
                    <a:pt x="1075976" y="187996"/>
                  </a:lnTo>
                  <a:lnTo>
                    <a:pt x="0" y="187996"/>
                  </a:lnTo>
                  <a:close/>
                </a:path>
              </a:pathLst>
            </a:custGeom>
            <a:gradFill rotWithShape="1">
              <a:gsLst>
                <a:gs pos="0">
                  <a:srgbClr val="365E93">
                    <a:alpha val="56000"/>
                  </a:srgbClr>
                </a:gs>
                <a:gs pos="100000">
                  <a:srgbClr val="AF2BA5">
                    <a:alpha val="56000"/>
                  </a:srgbClr>
                </a:gs>
              </a:gsLst>
              <a:lin ang="0"/>
            </a:gradFill>
          </p:spPr>
          <p:txBody>
            <a:bodyPr/>
            <a:lstStyle/>
            <a:p>
              <a:r>
                <a:rPr lang="en-US" dirty="0"/>
                <a:t>  </a:t>
              </a:r>
            </a:p>
            <a:p>
              <a:r>
                <a:rPr lang="en-US" dirty="0"/>
                <a:t>     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075976" cy="2260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466773" y="9030085"/>
            <a:ext cx="1323748" cy="4183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33"/>
              </a:lnSpc>
            </a:pPr>
            <a:r>
              <a:rPr lang="en-US" sz="1166" spc="62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6AGE</a:t>
            </a:r>
          </a:p>
          <a:p>
            <a:pPr algn="l">
              <a:lnSpc>
                <a:spcPts val="1633"/>
              </a:lnSpc>
              <a:spcBef>
                <a:spcPct val="0"/>
              </a:spcBef>
            </a:pPr>
            <a:r>
              <a:rPr lang="en-US" sz="1166" spc="62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07/15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6A8CB0B-10C2-407C-9AF2-FE6082442216}"/>
              </a:ext>
            </a:extLst>
          </p:cNvPr>
          <p:cNvSpPr txBox="1"/>
          <p:nvPr/>
        </p:nvSpPr>
        <p:spPr>
          <a:xfrm>
            <a:off x="5486400" y="923270"/>
            <a:ext cx="8170716" cy="89562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Annotation Format Adaptation: Converted COCO 2017 subset annotations to YOLO-compatible format.</a:t>
            </a:r>
          </a:p>
          <a:p>
            <a:endParaRPr lang="en-US" sz="2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COCO JSON Structure: Extracted bounding box coordinates and category IDs from JSON-based COCO annotations.</a:t>
            </a:r>
          </a:p>
          <a:p>
            <a:endParaRPr lang="en-US" sz="2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YOLO Format Requirements: Transformed annotations into a text-based format with class IDs and normalized bounding box parameters.</a:t>
            </a:r>
          </a:p>
          <a:p>
            <a:endParaRPr lang="en-US" sz="2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Custom Conversion Function: Implemented a script to read COCO annotations, map category IDs, and compute normalized coordinates.</a:t>
            </a:r>
          </a:p>
          <a:p>
            <a:endParaRPr lang="en-US" sz="2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File Storage: Saved annotations as individual .txt files corresponding to each image.</a:t>
            </a:r>
          </a:p>
          <a:p>
            <a:endParaRPr lang="en-US" sz="2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Dataset Configuration: Created a </a:t>
            </a:r>
            <a:r>
              <a:rPr lang="en-US" sz="2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data.yaml</a:t>
            </a:r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file specifying dataset paths and class names for YOLO training.</a:t>
            </a:r>
          </a:p>
          <a:p>
            <a:endParaRPr lang="en-US" sz="2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YOLO Training Readiness: Ensured the dataset was structured and fully compatible with the YOLO training framework</a:t>
            </a:r>
          </a:p>
        </p:txBody>
      </p:sp>
    </p:spTree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180321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16813855" y="9068185"/>
            <a:ext cx="445445" cy="445445"/>
          </a:xfrm>
          <a:custGeom>
            <a:avLst/>
            <a:gdLst/>
            <a:ahLst/>
            <a:cxnLst/>
            <a:rect l="l" t="t" r="r" b="b"/>
            <a:pathLst>
              <a:path w="445445" h="445445">
                <a:moveTo>
                  <a:pt x="0" y="0"/>
                </a:moveTo>
                <a:lnTo>
                  <a:pt x="445445" y="0"/>
                </a:lnTo>
                <a:lnTo>
                  <a:pt x="445445" y="445444"/>
                </a:lnTo>
                <a:lnTo>
                  <a:pt x="0" y="4454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381001" y="495300"/>
            <a:ext cx="12673828" cy="9618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485"/>
              </a:lnSpc>
            </a:pPr>
            <a:r>
              <a:rPr lang="en-US" sz="6867" dirty="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TRAINING THE MODEL</a:t>
            </a:r>
          </a:p>
        </p:txBody>
      </p:sp>
      <p:sp>
        <p:nvSpPr>
          <p:cNvPr id="5" name="Freeform 5"/>
          <p:cNvSpPr/>
          <p:nvPr/>
        </p:nvSpPr>
        <p:spPr>
          <a:xfrm>
            <a:off x="304800" y="1790700"/>
            <a:ext cx="3810000" cy="4495800"/>
          </a:xfrm>
          <a:custGeom>
            <a:avLst/>
            <a:gdLst/>
            <a:ahLst/>
            <a:cxnLst/>
            <a:rect l="l" t="t" r="r" b="b"/>
            <a:pathLst>
              <a:path w="7153125" h="6255802">
                <a:moveTo>
                  <a:pt x="0" y="0"/>
                </a:moveTo>
                <a:lnTo>
                  <a:pt x="7153125" y="0"/>
                </a:lnTo>
                <a:lnTo>
                  <a:pt x="7153125" y="6255802"/>
                </a:lnTo>
                <a:lnTo>
                  <a:pt x="0" y="62558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grpSp>
        <p:nvGrpSpPr>
          <p:cNvPr id="8" name="Group 8"/>
          <p:cNvGrpSpPr/>
          <p:nvPr/>
        </p:nvGrpSpPr>
        <p:grpSpPr>
          <a:xfrm>
            <a:off x="5105400" y="1562100"/>
            <a:ext cx="12192000" cy="8458200"/>
            <a:chOff x="0" y="0"/>
            <a:chExt cx="907903" cy="33837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907903" cy="338376"/>
            </a:xfrm>
            <a:custGeom>
              <a:avLst/>
              <a:gdLst/>
              <a:ahLst/>
              <a:cxnLst/>
              <a:rect l="l" t="t" r="r" b="b"/>
              <a:pathLst>
                <a:path w="907903" h="338376">
                  <a:moveTo>
                    <a:pt x="0" y="0"/>
                  </a:moveTo>
                  <a:lnTo>
                    <a:pt x="907903" y="0"/>
                  </a:lnTo>
                  <a:lnTo>
                    <a:pt x="907903" y="338376"/>
                  </a:lnTo>
                  <a:lnTo>
                    <a:pt x="0" y="338376"/>
                  </a:lnTo>
                  <a:close/>
                </a:path>
              </a:pathLst>
            </a:custGeom>
            <a:gradFill rotWithShape="1">
              <a:gsLst>
                <a:gs pos="0">
                  <a:srgbClr val="365E93">
                    <a:alpha val="56000"/>
                  </a:srgbClr>
                </a:gs>
                <a:gs pos="100000">
                  <a:srgbClr val="AF2BA5">
                    <a:alpha val="56000"/>
                  </a:srgbClr>
                </a:gs>
              </a:gsLst>
              <a:lin ang="0"/>
            </a:gradFill>
          </p:spPr>
          <p:txBody>
            <a:bodyPr/>
            <a:lstStyle/>
            <a:p>
              <a:r>
                <a:rPr lang="en-US" dirty="0"/>
                <a:t>   </a:t>
              </a:r>
            </a:p>
            <a:p>
              <a:endParaRPr lang="en-US" dirty="0"/>
            </a:p>
            <a:p>
              <a:endParaRPr lang="en-US" dirty="0"/>
            </a:p>
            <a:p>
              <a:r>
                <a:rPr lang="en-US" dirty="0"/>
                <a:t>    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907903" cy="3764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F8F6667A-3ECB-45D6-AFCA-A74677636F08}"/>
              </a:ext>
            </a:extLst>
          </p:cNvPr>
          <p:cNvSpPr txBox="1"/>
          <p:nvPr/>
        </p:nvSpPr>
        <p:spPr>
          <a:xfrm>
            <a:off x="5334000" y="1409700"/>
            <a:ext cx="11353800" cy="87100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 Selection: Trained the YOLO model using the </a:t>
            </a:r>
            <a:r>
              <a:rPr lang="en-US" sz="2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Ultralytics</a:t>
            </a:r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YOLOv8 framework.</a:t>
            </a:r>
          </a:p>
          <a:p>
            <a:endParaRPr lang="en-US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Transfer Learning: Initialized YOLOv8 with pre-trained weights to enhance training efficiency and accuracy.</a:t>
            </a:r>
          </a:p>
          <a:p>
            <a:endParaRPr lang="en-US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Dataset Configuration: Used the </a:t>
            </a:r>
            <a:r>
              <a:rPr lang="en-US" sz="2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data.yaml</a:t>
            </a:r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file to define dataset paths for training, validation, and class labels.</a:t>
            </a:r>
          </a:p>
          <a:p>
            <a:endParaRPr lang="en-US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Hyperparameter Tuning: Optimized parameters like batch size, learning rate, and epochs to improve performance.</a:t>
            </a:r>
          </a:p>
          <a:p>
            <a:endParaRPr lang="en-US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Performance Monitoring: Tracked metrics such as training loss, validation loss, precision, recall, and </a:t>
            </a:r>
            <a:r>
              <a:rPr lang="en-US" sz="2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mAP</a:t>
            </a:r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to ensure optimal learning and prevent overfitting.</a:t>
            </a:r>
          </a:p>
          <a:p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Training Environment: Conducted training on a GPU-enabled setup to accelerate convergence.</a:t>
            </a:r>
          </a:p>
          <a:p>
            <a:endParaRPr lang="en-US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 Readiness: Successfully trained the YOLO model on the custom COCO2017 subset, preparing it for evaluation on unseen data.</a:t>
            </a:r>
          </a:p>
        </p:txBody>
      </p:sp>
    </p:spTree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302</TotalTime>
  <Words>1085</Words>
  <Application>Microsoft Office PowerPoint</Application>
  <PresentationFormat>Custom</PresentationFormat>
  <Paragraphs>187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Raleway</vt:lpstr>
      <vt:lpstr>Times New Roman</vt:lpstr>
      <vt:lpstr>Arial</vt:lpstr>
      <vt:lpstr>Calibri</vt:lpstr>
      <vt:lpstr>Anton</vt:lpstr>
      <vt:lpstr>Raleway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Purple Blue Gradient Modern Metaverse Futuristic Presentation</dc:title>
  <dc:creator>SANGEETHAPRIYA S</dc:creator>
  <cp:lastModifiedBy>BALIREDDI DAMODAR REDDY</cp:lastModifiedBy>
  <cp:revision>21</cp:revision>
  <dcterms:created xsi:type="dcterms:W3CDTF">2006-08-16T00:00:00Z</dcterms:created>
  <dcterms:modified xsi:type="dcterms:W3CDTF">2025-04-08T08:44:31Z</dcterms:modified>
  <dc:identifier>DAGjA7eMu4Q</dc:identifier>
</cp:coreProperties>
</file>